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7" r:id="rId1"/>
  </p:sldMasterIdLst>
  <p:sldIdLst>
    <p:sldId id="256" r:id="rId2"/>
    <p:sldId id="257" r:id="rId3"/>
    <p:sldId id="267" r:id="rId4"/>
    <p:sldId id="268" r:id="rId5"/>
    <p:sldId id="270" r:id="rId6"/>
    <p:sldId id="258" r:id="rId7"/>
    <p:sldId id="269" r:id="rId8"/>
    <p:sldId id="262" r:id="rId9"/>
    <p:sldId id="264" r:id="rId10"/>
    <p:sldId id="272" r:id="rId11"/>
    <p:sldId id="271" r:id="rId12"/>
    <p:sldId id="274" r:id="rId13"/>
    <p:sldId id="275" r:id="rId14"/>
    <p:sldId id="27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39150-FBE1-4510-B33A-466E43E57872}" type="datetimeFigureOut">
              <a:rPr lang="en-IE" smtClean="0"/>
              <a:t>28/09/2023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21FDEF0-3F46-4702-8453-4002BB618A2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36962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39150-FBE1-4510-B33A-466E43E57872}" type="datetimeFigureOut">
              <a:rPr lang="en-IE" smtClean="0"/>
              <a:t>28/09/2023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21FDEF0-3F46-4702-8453-4002BB618A2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40767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39150-FBE1-4510-B33A-466E43E57872}" type="datetimeFigureOut">
              <a:rPr lang="en-IE" smtClean="0"/>
              <a:t>28/09/2023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21FDEF0-3F46-4702-8453-4002BB618A24}" type="slidenum">
              <a:rPr lang="en-IE" smtClean="0"/>
              <a:t>‹#›</a:t>
            </a:fld>
            <a:endParaRPr lang="en-IE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096137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39150-FBE1-4510-B33A-466E43E57872}" type="datetimeFigureOut">
              <a:rPr lang="en-IE" smtClean="0"/>
              <a:t>28/09/2023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21FDEF0-3F46-4702-8453-4002BB618A2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617374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39150-FBE1-4510-B33A-466E43E57872}" type="datetimeFigureOut">
              <a:rPr lang="en-IE" smtClean="0"/>
              <a:t>28/09/2023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21FDEF0-3F46-4702-8453-4002BB618A24}" type="slidenum">
              <a:rPr lang="en-IE" smtClean="0"/>
              <a:t>‹#›</a:t>
            </a:fld>
            <a:endParaRPr lang="en-IE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363025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39150-FBE1-4510-B33A-466E43E57872}" type="datetimeFigureOut">
              <a:rPr lang="en-IE" smtClean="0"/>
              <a:t>28/09/2023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21FDEF0-3F46-4702-8453-4002BB618A2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12975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39150-FBE1-4510-B33A-466E43E57872}" type="datetimeFigureOut">
              <a:rPr lang="en-IE" smtClean="0"/>
              <a:t>28/09/2023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FDEF0-3F46-4702-8453-4002BB618A2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302247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39150-FBE1-4510-B33A-466E43E57872}" type="datetimeFigureOut">
              <a:rPr lang="en-IE" smtClean="0"/>
              <a:t>28/09/2023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FDEF0-3F46-4702-8453-4002BB618A2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88609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39150-FBE1-4510-B33A-466E43E57872}" type="datetimeFigureOut">
              <a:rPr lang="en-IE" smtClean="0"/>
              <a:t>28/09/2023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FDEF0-3F46-4702-8453-4002BB618A2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98223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39150-FBE1-4510-B33A-466E43E57872}" type="datetimeFigureOut">
              <a:rPr lang="en-IE" smtClean="0"/>
              <a:t>28/09/2023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21FDEF0-3F46-4702-8453-4002BB618A2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18236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39150-FBE1-4510-B33A-466E43E57872}" type="datetimeFigureOut">
              <a:rPr lang="en-IE" smtClean="0"/>
              <a:t>28/09/2023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21FDEF0-3F46-4702-8453-4002BB618A2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83246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39150-FBE1-4510-B33A-466E43E57872}" type="datetimeFigureOut">
              <a:rPr lang="en-IE" smtClean="0"/>
              <a:t>28/09/2023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21FDEF0-3F46-4702-8453-4002BB618A2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45880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39150-FBE1-4510-B33A-466E43E57872}" type="datetimeFigureOut">
              <a:rPr lang="en-IE" smtClean="0"/>
              <a:t>28/09/2023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FDEF0-3F46-4702-8453-4002BB618A2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77035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39150-FBE1-4510-B33A-466E43E57872}" type="datetimeFigureOut">
              <a:rPr lang="en-IE" smtClean="0"/>
              <a:t>28/09/2023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FDEF0-3F46-4702-8453-4002BB618A2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14207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39150-FBE1-4510-B33A-466E43E57872}" type="datetimeFigureOut">
              <a:rPr lang="en-IE" smtClean="0"/>
              <a:t>28/09/2023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FDEF0-3F46-4702-8453-4002BB618A2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36232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39150-FBE1-4510-B33A-466E43E57872}" type="datetimeFigureOut">
              <a:rPr lang="en-IE" smtClean="0"/>
              <a:t>28/09/2023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21FDEF0-3F46-4702-8453-4002BB618A2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95375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alphaModFix amt="26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39150-FBE1-4510-B33A-466E43E57872}" type="datetimeFigureOut">
              <a:rPr lang="en-IE" smtClean="0"/>
              <a:t>28/09/2023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21FDEF0-3F46-4702-8453-4002BB618A2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96991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  <p:sldLayoutId id="2147483780" r:id="rId13"/>
    <p:sldLayoutId id="2147483781" r:id="rId14"/>
    <p:sldLayoutId id="2147483782" r:id="rId15"/>
    <p:sldLayoutId id="214748378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unster.gaa.ie/clubs/munstergaa-development-grant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b="1" dirty="0"/>
              <a:t>GAA Club Development Grant Scheme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/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val="26659647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0156" y="299335"/>
            <a:ext cx="8911687" cy="1280890"/>
          </a:xfrm>
        </p:spPr>
        <p:txBody>
          <a:bodyPr/>
          <a:lstStyle/>
          <a:p>
            <a:r>
              <a:rPr lang="en-IE" b="1" dirty="0"/>
              <a:t>Completing the 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5724" y="1056443"/>
            <a:ext cx="11141476" cy="489159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/>
          </a:p>
          <a:p>
            <a:r>
              <a:rPr lang="en-IE" dirty="0"/>
              <a:t>Expenditure can be broken down into the different categories. A separate application form is required for each category application. </a:t>
            </a:r>
          </a:p>
          <a:p>
            <a:pPr marL="0" indent="0">
              <a:buNone/>
            </a:pPr>
            <a:r>
              <a:rPr lang="en-IE" dirty="0"/>
              <a:t>E.G  Land purchase – C1 €150,000 spent, Floodlighting – 5A €100,000 spent, Pitch Development 5B €100,000 spent &amp; Car Park works – 5E €50,000 spent. These can be submitted as four separate applications. </a:t>
            </a:r>
          </a:p>
          <a:p>
            <a:pPr marL="0" indent="0">
              <a:buNone/>
            </a:pPr>
            <a:endParaRPr lang="en-IE" dirty="0"/>
          </a:p>
          <a:p>
            <a:r>
              <a:rPr lang="en-IE" dirty="0"/>
              <a:t>When completing the form provide details of the invoice and the nature of expenditure;</a:t>
            </a:r>
          </a:p>
          <a:p>
            <a:pPr marL="0" indent="0">
              <a:buNone/>
            </a:pPr>
            <a:r>
              <a:rPr lang="en-IE" dirty="0"/>
              <a:t>	e.g. ‘Ryan Builders – blockwork for new wall - €12,000</a:t>
            </a:r>
          </a:p>
          <a:p>
            <a:r>
              <a:rPr lang="en-IE" dirty="0"/>
              <a:t>Attach the invoice showing the €12,000 figure </a:t>
            </a:r>
          </a:p>
          <a:p>
            <a:r>
              <a:rPr lang="en-IE" dirty="0"/>
              <a:t>Attach Bank Statement showing the €12,000 payment being made</a:t>
            </a:r>
          </a:p>
          <a:p>
            <a:pPr marL="0" indent="0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2269812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/>
              <a:t>File Plan Folio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The file plan folio is </a:t>
            </a:r>
            <a:r>
              <a:rPr lang="en-IE" b="1" dirty="0"/>
              <a:t>conclusive</a:t>
            </a:r>
            <a:r>
              <a:rPr lang="en-IE" dirty="0"/>
              <a:t> evidence of title to property (property owners) and any right, privilege or burden appearing thereon.  </a:t>
            </a:r>
          </a:p>
          <a:p>
            <a:endParaRPr lang="en-IE" dirty="0"/>
          </a:p>
          <a:p>
            <a:endParaRPr lang="en-IE" dirty="0"/>
          </a:p>
          <a:p>
            <a:endParaRPr lang="en-IE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4188" y="3200400"/>
            <a:ext cx="7046259" cy="3321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1040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79886-4840-38C7-0D05-21AC50180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4036" y="306333"/>
            <a:ext cx="8911687" cy="1280890"/>
          </a:xfrm>
        </p:spPr>
        <p:txBody>
          <a:bodyPr/>
          <a:lstStyle/>
          <a:p>
            <a:r>
              <a:rPr lang="en-GB" b="1" dirty="0"/>
              <a:t>Relevant County Officers </a:t>
            </a:r>
            <a:endParaRPr lang="en-IE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F93587-DADC-C076-503C-A1D4F7AF7A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6237" y="1458898"/>
            <a:ext cx="8915400" cy="3777622"/>
          </a:xfrm>
        </p:spPr>
        <p:txBody>
          <a:bodyPr>
            <a:normAutofit fontScale="85000" lnSpcReduction="20000"/>
          </a:bodyPr>
          <a:lstStyle/>
          <a:p>
            <a:r>
              <a:rPr lang="en-IE" sz="2800" b="0" i="0" dirty="0">
                <a:solidFill>
                  <a:srgbClr val="212529"/>
                </a:solidFill>
                <a:effectLst/>
                <a:latin typeface="Source Sans Pro" panose="020B0503030403020204" pitchFamily="34" charset="0"/>
              </a:rPr>
              <a:t>Clare: Bernard Keane</a:t>
            </a:r>
          </a:p>
          <a:p>
            <a:r>
              <a:rPr lang="en-IE" sz="2800" b="0" i="0" dirty="0">
                <a:solidFill>
                  <a:srgbClr val="212529"/>
                </a:solidFill>
                <a:effectLst/>
                <a:latin typeface="Source Sans Pro" panose="020B0503030403020204" pitchFamily="34" charset="0"/>
              </a:rPr>
              <a:t>Cork: Noel O’Callaghan &amp; Joe Blake</a:t>
            </a:r>
          </a:p>
          <a:p>
            <a:r>
              <a:rPr lang="en-IE" sz="2800" b="0" i="0" dirty="0">
                <a:solidFill>
                  <a:srgbClr val="212529"/>
                </a:solidFill>
                <a:effectLst/>
                <a:latin typeface="Source Sans Pro" panose="020B0503030403020204" pitchFamily="34" charset="0"/>
              </a:rPr>
              <a:t>Kerry: Diarmuid Ó </a:t>
            </a:r>
            <a:r>
              <a:rPr lang="en-IE" sz="2800" b="0" i="0" dirty="0" err="1">
                <a:solidFill>
                  <a:srgbClr val="212529"/>
                </a:solidFill>
                <a:effectLst/>
                <a:latin typeface="Source Sans Pro" panose="020B0503030403020204" pitchFamily="34" charset="0"/>
              </a:rPr>
              <a:t>Sé</a:t>
            </a:r>
            <a:r>
              <a:rPr lang="en-IE" sz="2800" b="0" i="0" dirty="0">
                <a:solidFill>
                  <a:srgbClr val="212529"/>
                </a:solidFill>
                <a:effectLst/>
                <a:latin typeface="Source Sans Pro" panose="020B0503030403020204" pitchFamily="34" charset="0"/>
              </a:rPr>
              <a:t> &amp; Paudie Dineen</a:t>
            </a:r>
          </a:p>
          <a:p>
            <a:r>
              <a:rPr lang="en-IE" sz="2800" b="0" i="0" dirty="0">
                <a:solidFill>
                  <a:srgbClr val="212529"/>
                </a:solidFill>
                <a:effectLst/>
                <a:latin typeface="Source Sans Pro" panose="020B0503030403020204" pitchFamily="34" charset="0"/>
              </a:rPr>
              <a:t>Limerick: John </a:t>
            </a:r>
            <a:r>
              <a:rPr lang="en-IE" sz="2800" b="0" i="0" dirty="0" err="1">
                <a:solidFill>
                  <a:srgbClr val="212529"/>
                </a:solidFill>
                <a:effectLst/>
                <a:latin typeface="Source Sans Pro" panose="020B0503030403020204" pitchFamily="34" charset="0"/>
              </a:rPr>
              <a:t>Cregan</a:t>
            </a:r>
            <a:r>
              <a:rPr lang="en-IE" sz="2800" b="0" i="0" dirty="0">
                <a:solidFill>
                  <a:srgbClr val="212529"/>
                </a:solidFill>
                <a:effectLst/>
                <a:latin typeface="Source Sans Pro" panose="020B0503030403020204" pitchFamily="34" charset="0"/>
              </a:rPr>
              <a:t> &amp; Jim Barry</a:t>
            </a:r>
          </a:p>
          <a:p>
            <a:r>
              <a:rPr lang="en-IE" sz="2800" b="0" i="0" dirty="0">
                <a:solidFill>
                  <a:srgbClr val="212529"/>
                </a:solidFill>
                <a:effectLst/>
                <a:latin typeface="Source Sans Pro" panose="020B0503030403020204" pitchFamily="34" charset="0"/>
              </a:rPr>
              <a:t>Tipperary: Sean Nugent &amp; Andy Hennessy</a:t>
            </a:r>
          </a:p>
          <a:p>
            <a:r>
              <a:rPr lang="en-IE" sz="2800" b="0" i="0" dirty="0">
                <a:solidFill>
                  <a:srgbClr val="212529"/>
                </a:solidFill>
                <a:effectLst/>
                <a:latin typeface="Source Sans Pro" panose="020B0503030403020204" pitchFamily="34" charset="0"/>
              </a:rPr>
              <a:t>Waterford: Michael Wadding &amp; Michael Murphy</a:t>
            </a:r>
          </a:p>
          <a:p>
            <a:r>
              <a:rPr lang="en-IE" sz="2800" b="0" i="0" dirty="0">
                <a:solidFill>
                  <a:srgbClr val="212529"/>
                </a:solidFill>
                <a:effectLst/>
                <a:latin typeface="Source Sans Pro" panose="020B0503030403020204" pitchFamily="34" charset="0"/>
              </a:rPr>
              <a:t>Munster: John Brennan</a:t>
            </a:r>
          </a:p>
          <a:p>
            <a:pPr lvl="1"/>
            <a:r>
              <a:rPr lang="en-IE" sz="2100" i="1" dirty="0">
                <a:solidFill>
                  <a:srgbClr val="FF0000"/>
                </a:solidFill>
                <a:latin typeface="Source Sans Pro" panose="020B0503030403020204" pitchFamily="34" charset="0"/>
              </a:rPr>
              <a:t>Please contact your county board for connection to the officers listed above if you do not already have their contact details. </a:t>
            </a:r>
            <a:endParaRPr lang="en-IE" sz="2100" b="0" i="1" dirty="0">
              <a:solidFill>
                <a:srgbClr val="FF0000"/>
              </a:solidFill>
              <a:effectLst/>
              <a:latin typeface="Source Sans Pro" panose="020B0503030403020204" pitchFamily="34" charset="0"/>
            </a:endParaRPr>
          </a:p>
          <a:p>
            <a:pPr marL="0" indent="0">
              <a:buNone/>
            </a:pPr>
            <a:endParaRPr lang="en-IE" sz="2800" dirty="0">
              <a:solidFill>
                <a:srgbClr val="212529"/>
              </a:solidFill>
              <a:latin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1882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D3C91-06DF-2F85-772D-79BAC2AB8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6" y="375535"/>
            <a:ext cx="8911687" cy="1280890"/>
          </a:xfrm>
        </p:spPr>
        <p:txBody>
          <a:bodyPr/>
          <a:lstStyle/>
          <a:p>
            <a:r>
              <a:rPr lang="en-GB" b="1" dirty="0"/>
              <a:t>The process</a:t>
            </a:r>
            <a:endParaRPr lang="en-IE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08324-71A7-B71F-215C-398446F4DF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5632" y="1656425"/>
            <a:ext cx="8915400" cy="3777622"/>
          </a:xfrm>
        </p:spPr>
        <p:txBody>
          <a:bodyPr>
            <a:noAutofit/>
          </a:bodyPr>
          <a:lstStyle/>
          <a:p>
            <a:r>
              <a:rPr lang="en-GB" sz="2000" dirty="0"/>
              <a:t>The closing date for applications to your county board is Friday the 29</a:t>
            </a:r>
            <a:r>
              <a:rPr lang="en-GB" sz="2000" baseline="30000" dirty="0"/>
              <a:t>th</a:t>
            </a:r>
            <a:r>
              <a:rPr lang="en-GB" sz="2000" dirty="0"/>
              <a:t> of Sept. </a:t>
            </a:r>
          </a:p>
          <a:p>
            <a:endParaRPr lang="en-GB" sz="2000" dirty="0"/>
          </a:p>
          <a:p>
            <a:r>
              <a:rPr lang="en-GB" sz="2000" dirty="0"/>
              <a:t>The relevant officers will vet the applications in Oct &amp; Nov</a:t>
            </a:r>
          </a:p>
          <a:p>
            <a:pPr marL="0" indent="0">
              <a:buNone/>
            </a:pPr>
            <a:endParaRPr lang="en-GB" sz="2000" dirty="0"/>
          </a:p>
          <a:p>
            <a:r>
              <a:rPr lang="en-GB" sz="2000" dirty="0"/>
              <a:t>The Council will aim to make the announcement of allocations at each county convention in December of this year. </a:t>
            </a:r>
          </a:p>
          <a:p>
            <a:endParaRPr lang="en-GB" sz="2000" dirty="0"/>
          </a:p>
          <a:p>
            <a:r>
              <a:rPr lang="en-GB" sz="2000" dirty="0"/>
              <a:t>The allocation will be paid by EFT to your club account in December.</a:t>
            </a:r>
            <a:endParaRPr lang="en-IE" sz="2000" dirty="0"/>
          </a:p>
        </p:txBody>
      </p:sp>
    </p:spTree>
    <p:extLst>
      <p:ext uri="{BB962C8B-B14F-4D97-AF65-F5344CB8AC3E}">
        <p14:creationId xmlns:p14="http://schemas.microsoft.com/office/powerpoint/2010/main" val="7611683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A54836-37E3-4BEC-BAD3-B51634F33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err="1"/>
              <a:t>Míle</a:t>
            </a:r>
            <a:r>
              <a:rPr lang="en-IE" b="1" dirty="0"/>
              <a:t> </a:t>
            </a:r>
            <a:r>
              <a:rPr lang="en-IE" b="1" dirty="0" err="1"/>
              <a:t>Buíochas</a:t>
            </a:r>
            <a:r>
              <a:rPr lang="en-IE" b="1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99F610-259E-4D2D-B44A-C83D3BA25F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Any questions? </a:t>
            </a:r>
          </a:p>
        </p:txBody>
      </p:sp>
    </p:spTree>
    <p:extLst>
      <p:ext uri="{BB962C8B-B14F-4D97-AF65-F5344CB8AC3E}">
        <p14:creationId xmlns:p14="http://schemas.microsoft.com/office/powerpoint/2010/main" val="4234238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/>
              <a:t>Overall Aim of the Scheme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IE" dirty="0"/>
              <a:t> It is a scheme that funds the development of GAA facilities.</a:t>
            </a:r>
          </a:p>
          <a:p>
            <a:endParaRPr lang="en-IE" dirty="0"/>
          </a:p>
          <a:p>
            <a:r>
              <a:rPr lang="en-IE" dirty="0"/>
              <a:t>The scheme is targeted towards specific areas of development, namely land purchase, changing rooms, pitch development, hurling walls, floodlighting and so on. </a:t>
            </a:r>
          </a:p>
          <a:p>
            <a:endParaRPr lang="en-IE" dirty="0"/>
          </a:p>
          <a:p>
            <a:r>
              <a:rPr lang="en-IE" dirty="0"/>
              <a:t>Developments that are funded should have a positive impact on the playing of and participation in our games</a:t>
            </a:r>
          </a:p>
          <a:p>
            <a:endParaRPr lang="en-IE" dirty="0"/>
          </a:p>
          <a:p>
            <a:r>
              <a:rPr lang="en-IE" b="1" dirty="0">
                <a:solidFill>
                  <a:srgbClr val="FF0000"/>
                </a:solidFill>
              </a:rPr>
              <a:t>General Maintenance is not included </a:t>
            </a:r>
            <a:r>
              <a:rPr lang="en-IE" dirty="0"/>
              <a:t>as we could not sustain a Development Grant Scheme that contributes to maintenance of over 500 clubs. </a:t>
            </a:r>
          </a:p>
        </p:txBody>
      </p:sp>
    </p:spTree>
    <p:extLst>
      <p:ext uri="{BB962C8B-B14F-4D97-AF65-F5344CB8AC3E}">
        <p14:creationId xmlns:p14="http://schemas.microsoft.com/office/powerpoint/2010/main" val="2770159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/>
              <a:t>Scheme Budget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0322" y="1698595"/>
            <a:ext cx="8915400" cy="3777622"/>
          </a:xfrm>
        </p:spPr>
        <p:txBody>
          <a:bodyPr>
            <a:normAutofit lnSpcReduction="10000"/>
          </a:bodyPr>
          <a:lstStyle/>
          <a:p>
            <a:r>
              <a:rPr lang="en-IE" dirty="0"/>
              <a:t>This year, the budget has yet to be confirmed but should be in the region of €1.5M. The Council will clarify the budget on receipt of applications</a:t>
            </a:r>
          </a:p>
          <a:p>
            <a:endParaRPr lang="en-IE" dirty="0"/>
          </a:p>
          <a:p>
            <a:r>
              <a:rPr lang="en-IE" dirty="0"/>
              <a:t>The scheme is funded by Central Council and </a:t>
            </a:r>
            <a:r>
              <a:rPr lang="en-IE" dirty="0">
                <a:solidFill>
                  <a:schemeClr val="tx1"/>
                </a:solidFill>
              </a:rPr>
              <a:t>the Munster Council.</a:t>
            </a:r>
          </a:p>
          <a:p>
            <a:pPr marL="0" indent="0">
              <a:buNone/>
            </a:pPr>
            <a:endParaRPr lang="en-IE" b="1" dirty="0">
              <a:solidFill>
                <a:srgbClr val="FF0000"/>
              </a:solidFill>
            </a:endParaRPr>
          </a:p>
          <a:p>
            <a:r>
              <a:rPr lang="en-IE" dirty="0">
                <a:solidFill>
                  <a:schemeClr val="tx1"/>
                </a:solidFill>
              </a:rPr>
              <a:t>Each year, there are between 100 and 150 applications and an average expenditure of over €15M within the province of Munster</a:t>
            </a:r>
          </a:p>
          <a:p>
            <a:endParaRPr lang="en-IE" dirty="0">
              <a:solidFill>
                <a:schemeClr val="tx1"/>
              </a:solidFill>
            </a:endParaRPr>
          </a:p>
          <a:p>
            <a:r>
              <a:rPr lang="en-IE" dirty="0">
                <a:solidFill>
                  <a:schemeClr val="tx1"/>
                </a:solidFill>
              </a:rPr>
              <a:t>Last year was an exceptional year granted the scheme was catering for three years (2020, 2021 &amp; 2022) due to Covid. The association invested €1.8M to clear out the backlog so we can start fresh this year.  </a:t>
            </a:r>
          </a:p>
        </p:txBody>
      </p:sp>
    </p:spTree>
    <p:extLst>
      <p:ext uri="{BB962C8B-B14F-4D97-AF65-F5344CB8AC3E}">
        <p14:creationId xmlns:p14="http://schemas.microsoft.com/office/powerpoint/2010/main" val="1920599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/>
              <a:t>Scheme Categories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4089340"/>
              </p:ext>
            </p:extLst>
          </p:nvPr>
        </p:nvGraphicFramePr>
        <p:xfrm>
          <a:off x="1719201" y="1761476"/>
          <a:ext cx="8915400" cy="33350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88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265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1664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1664">
                <a:tc>
                  <a:txBody>
                    <a:bodyPr/>
                    <a:lstStyle/>
                    <a:p>
                      <a:r>
                        <a:rPr lang="en-IE" dirty="0"/>
                        <a:t>Category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Land Purchase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5063">
                <a:tc>
                  <a:txBody>
                    <a:bodyPr/>
                    <a:lstStyle/>
                    <a:p>
                      <a:r>
                        <a:rPr lang="en-IE" dirty="0"/>
                        <a:t>Category</a:t>
                      </a:r>
                      <a:r>
                        <a:rPr lang="en-IE" baseline="0" dirty="0"/>
                        <a:t> 2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Changing Rooms/Clubhouses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664">
                <a:tc>
                  <a:txBody>
                    <a:bodyPr/>
                    <a:lstStyle/>
                    <a:p>
                      <a:r>
                        <a:rPr lang="en-IE" dirty="0"/>
                        <a:t>Category</a:t>
                      </a:r>
                      <a:r>
                        <a:rPr lang="en-IE" baseline="0" dirty="0"/>
                        <a:t> 3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Schools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1664">
                <a:tc>
                  <a:txBody>
                    <a:bodyPr/>
                    <a:lstStyle/>
                    <a:p>
                      <a:r>
                        <a:rPr lang="en-IE" dirty="0"/>
                        <a:t>Category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Handball courts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1664">
                <a:tc>
                  <a:txBody>
                    <a:bodyPr/>
                    <a:lstStyle/>
                    <a:p>
                      <a:r>
                        <a:rPr lang="en-IE" dirty="0"/>
                        <a:t>Category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dirty="0">
                          <a:solidFill>
                            <a:schemeClr val="tx1"/>
                          </a:solidFill>
                        </a:rPr>
                        <a:t>General</a:t>
                      </a:r>
                      <a:r>
                        <a:rPr lang="en-IE" baseline="0" dirty="0">
                          <a:solidFill>
                            <a:schemeClr val="tx1"/>
                          </a:solidFill>
                        </a:rPr>
                        <a:t> Development</a:t>
                      </a:r>
                      <a:endParaRPr lang="en-I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166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dirty="0">
                          <a:solidFill>
                            <a:schemeClr val="tx1"/>
                          </a:solidFill>
                        </a:rPr>
                        <a:t>Category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dirty="0"/>
                        <a:t>Property ownership</a:t>
                      </a:r>
                      <a:r>
                        <a:rPr lang="en-IE" baseline="0" dirty="0"/>
                        <a:t> </a:t>
                      </a:r>
                      <a:r>
                        <a:rPr lang="en-IE" dirty="0"/>
                        <a:t>regularisation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9866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/>
              <a:t>Statutory Categories vs Category 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Categories 1,2,3,4 and 6 are considered as ‘statutory’</a:t>
            </a:r>
          </a:p>
          <a:p>
            <a:endParaRPr lang="en-IE" dirty="0"/>
          </a:p>
          <a:p>
            <a:r>
              <a:rPr lang="en-IE" dirty="0"/>
              <a:t>These applications are dealt with first and will receive the full grant due</a:t>
            </a:r>
          </a:p>
          <a:p>
            <a:endParaRPr lang="en-IE" dirty="0"/>
          </a:p>
          <a:p>
            <a:r>
              <a:rPr lang="en-IE" dirty="0"/>
              <a:t>The remaining budget is spent on category 5 and therefore, the level of grant aid depends on the amount available, and the number of applications received. </a:t>
            </a:r>
          </a:p>
          <a:p>
            <a:endParaRPr lang="en-IE" dirty="0"/>
          </a:p>
          <a:p>
            <a:r>
              <a:rPr lang="en-IE" dirty="0"/>
              <a:t>Usually, the percentage available is between 10% and 15%, 12.5% would be a reasonable forecast for rebates.</a:t>
            </a:r>
          </a:p>
          <a:p>
            <a:pPr marL="0" indent="0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289935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9647" y="206860"/>
            <a:ext cx="8911687" cy="1280890"/>
          </a:xfrm>
        </p:spPr>
        <p:txBody>
          <a:bodyPr/>
          <a:lstStyle/>
          <a:p>
            <a:r>
              <a:rPr lang="en-IE" b="1" dirty="0"/>
              <a:t>Expenditure Ceilings and Max Grant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3158804"/>
              </p:ext>
            </p:extLst>
          </p:nvPr>
        </p:nvGraphicFramePr>
        <p:xfrm>
          <a:off x="878889" y="1260629"/>
          <a:ext cx="10653204" cy="5450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55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80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8030">
                  <a:extLst>
                    <a:ext uri="{9D8B030D-6E8A-4147-A177-3AD203B41FA5}">
                      <a16:colId xmlns:a16="http://schemas.microsoft.com/office/drawing/2014/main" val="3202845064"/>
                    </a:ext>
                  </a:extLst>
                </a:gridCol>
                <a:gridCol w="23016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76484">
                <a:tc>
                  <a:txBody>
                    <a:bodyPr/>
                    <a:lstStyle/>
                    <a:p>
                      <a:r>
                        <a:rPr lang="en-IE" dirty="0"/>
                        <a:t>Category</a:t>
                      </a:r>
                      <a:r>
                        <a:rPr lang="en-IE" baseline="0" dirty="0"/>
                        <a:t> 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Max Expenditure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Minimum Expenditure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Max Grant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447">
                <a:tc>
                  <a:txBody>
                    <a:bodyPr/>
                    <a:lstStyle/>
                    <a:p>
                      <a:r>
                        <a:rPr lang="en-IE" dirty="0"/>
                        <a:t>Category 1: Purchase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€100,000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€25,000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20% or €20,000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447">
                <a:tc>
                  <a:txBody>
                    <a:bodyPr/>
                    <a:lstStyle/>
                    <a:p>
                      <a:r>
                        <a:rPr lang="en-IE" dirty="0"/>
                        <a:t>Category</a:t>
                      </a:r>
                      <a:r>
                        <a:rPr lang="en-IE" baseline="0" dirty="0"/>
                        <a:t> 2: Changing Rooms/clubhouses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€100,000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€40,000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dirty="0"/>
                        <a:t>20% or €20,000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8447">
                <a:tc>
                  <a:txBody>
                    <a:bodyPr/>
                    <a:lstStyle/>
                    <a:p>
                      <a:r>
                        <a:rPr lang="en-IE" dirty="0"/>
                        <a:t>Category 3: Schools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€20,000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15% or €5,000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4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dirty="0"/>
                        <a:t>Category 4: Handball courts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€20,000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dirty="0"/>
                        <a:t>15% or €5,000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8447">
                <a:tc>
                  <a:txBody>
                    <a:bodyPr/>
                    <a:lstStyle/>
                    <a:p>
                      <a:r>
                        <a:rPr lang="en-IE" dirty="0"/>
                        <a:t>Category 5A: Floodlighting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€100,000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€20,000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dirty="0"/>
                        <a:t>20% or €20,000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84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dirty="0"/>
                        <a:t>Category 5B: Pitch development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€100,000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€20,000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dirty="0"/>
                        <a:t>20% or €20,000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84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dirty="0"/>
                        <a:t>Category 5C: Hurling</a:t>
                      </a:r>
                      <a:r>
                        <a:rPr lang="en-IE" baseline="0" dirty="0"/>
                        <a:t> Walls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€75,000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€20,000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20% or €10,000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84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dirty="0"/>
                        <a:t>Category 5D: Ancillary</a:t>
                      </a:r>
                      <a:r>
                        <a:rPr lang="en-IE" baseline="0" dirty="0"/>
                        <a:t> Pitch Facilities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€50,000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€20,000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dirty="0"/>
                        <a:t>20% or €10,000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075131"/>
                  </a:ext>
                </a:extLst>
              </a:tr>
              <a:tr h="4684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dirty="0"/>
                        <a:t>Category 5E: Other Developments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dirty="0"/>
                        <a:t>€50,000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€20,000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dirty="0"/>
                        <a:t>20% or €10,000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7150100"/>
                  </a:ext>
                </a:extLst>
              </a:tr>
              <a:tr h="38656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dirty="0"/>
                        <a:t>Category 6: Legal aid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N/A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dirty="0"/>
                        <a:t>€700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82134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6222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/>
              <a:t>Category 5 Sub-Categories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0846882"/>
              </p:ext>
            </p:extLst>
          </p:nvPr>
        </p:nvGraphicFramePr>
        <p:xfrm>
          <a:off x="2589213" y="2133600"/>
          <a:ext cx="8915400" cy="357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88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265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dirty="0"/>
                        <a:t>Category 5A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dirty="0"/>
                        <a:t>Floodlighting</a:t>
                      </a:r>
                      <a:r>
                        <a:rPr lang="en-IE" baseline="0" dirty="0"/>
                        <a:t> of pitches, </a:t>
                      </a:r>
                      <a:r>
                        <a:rPr lang="en-IE" baseline="0" dirty="0" err="1"/>
                        <a:t>astroturf</a:t>
                      </a:r>
                      <a:r>
                        <a:rPr lang="en-IE" baseline="0" dirty="0"/>
                        <a:t> pitches and hurling walls. Min spend of €20,000 and min of 300 lux </a:t>
                      </a:r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dirty="0"/>
                        <a:t>Category</a:t>
                      </a:r>
                      <a:r>
                        <a:rPr lang="en-IE" baseline="0" dirty="0"/>
                        <a:t> 5B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dirty="0"/>
                        <a:t>Pitch</a:t>
                      </a:r>
                      <a:r>
                        <a:rPr lang="en-IE" baseline="0" dirty="0"/>
                        <a:t> development including Astro Turf pitches. It does not include maintenance (e.g.) sanding. Min of €20,000 spend required. </a:t>
                      </a:r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dirty="0"/>
                        <a:t>Category</a:t>
                      </a:r>
                      <a:r>
                        <a:rPr lang="en-IE" baseline="0" dirty="0"/>
                        <a:t> 5C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Hurling</a:t>
                      </a:r>
                      <a:r>
                        <a:rPr lang="en-IE" baseline="0" dirty="0"/>
                        <a:t> Walls, including </a:t>
                      </a:r>
                      <a:r>
                        <a:rPr lang="en-IE" baseline="0" dirty="0" err="1"/>
                        <a:t>astro</a:t>
                      </a:r>
                      <a:r>
                        <a:rPr lang="en-IE" baseline="0" dirty="0"/>
                        <a:t> turf area associated with it</a:t>
                      </a:r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dirty="0"/>
                        <a:t>Category 5D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Ancillary</a:t>
                      </a:r>
                      <a:r>
                        <a:rPr lang="en-IE" baseline="0" dirty="0"/>
                        <a:t> Pitch  - goalposts, pitch fencing, scoreboards, gymnasiums etc. </a:t>
                      </a:r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dirty="0"/>
                        <a:t>Category 5E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Other</a:t>
                      </a:r>
                      <a:r>
                        <a:rPr lang="en-IE" baseline="0" dirty="0"/>
                        <a:t> developments – car parks, stand etc. </a:t>
                      </a:r>
                      <a:r>
                        <a:rPr lang="en-IE" baseline="0" dirty="0">
                          <a:highlight>
                            <a:srgbClr val="FF0000"/>
                          </a:highlight>
                        </a:rPr>
                        <a:t>Walkways are excluded</a:t>
                      </a:r>
                      <a:endParaRPr lang="en-IE" dirty="0">
                        <a:highlight>
                          <a:srgbClr val="FF0000"/>
                        </a:highligh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02199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/>
              <a:t>Category 6: Property Ownership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IE" dirty="0"/>
          </a:p>
          <a:p>
            <a:r>
              <a:rPr lang="en-IE" dirty="0"/>
              <a:t>This category supports the regularisation of legal ownership of the GAA's property within the province. </a:t>
            </a:r>
          </a:p>
          <a:p>
            <a:endParaRPr lang="en-IE" dirty="0"/>
          </a:p>
          <a:p>
            <a:r>
              <a:rPr lang="en-IE" dirty="0"/>
              <a:t>The budget for this category is €40,000</a:t>
            </a:r>
          </a:p>
          <a:p>
            <a:pPr marL="0" indent="0">
              <a:buNone/>
            </a:pPr>
            <a:endParaRPr lang="en-IE" dirty="0"/>
          </a:p>
          <a:p>
            <a:r>
              <a:rPr lang="en-IE" dirty="0"/>
              <a:t>The concept is that clubs would receive a €700 contribution towards the legal costs of regularising their property ownership when changing over to the Corporate Trust model. Central Council also offer a separate grant to clubs that go fully Corporate of €1,000. </a:t>
            </a:r>
          </a:p>
        </p:txBody>
      </p:sp>
    </p:spTree>
    <p:extLst>
      <p:ext uri="{BB962C8B-B14F-4D97-AF65-F5344CB8AC3E}">
        <p14:creationId xmlns:p14="http://schemas.microsoft.com/office/powerpoint/2010/main" val="4276461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0156" y="306333"/>
            <a:ext cx="8911687" cy="874397"/>
          </a:xfrm>
        </p:spPr>
        <p:txBody>
          <a:bodyPr/>
          <a:lstStyle/>
          <a:p>
            <a:r>
              <a:rPr lang="en-IE" b="1" dirty="0"/>
              <a:t>How to apply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5724" y="958789"/>
            <a:ext cx="10758888" cy="5370990"/>
          </a:xfrm>
        </p:spPr>
        <p:txBody>
          <a:bodyPr>
            <a:normAutofit fontScale="70000" lnSpcReduction="20000"/>
          </a:bodyPr>
          <a:lstStyle/>
          <a:p>
            <a:endParaRPr lang="en-IE" dirty="0"/>
          </a:p>
          <a:p>
            <a:r>
              <a:rPr lang="en-IE" dirty="0">
                <a:solidFill>
                  <a:schemeClr val="tx1"/>
                </a:solidFill>
              </a:rPr>
              <a:t>Download scheme guidelines and application forms from the Munster GAA website. Please read the guidelines carefully before making a submission</a:t>
            </a:r>
          </a:p>
          <a:p>
            <a:pPr marL="0" indent="0">
              <a:buNone/>
            </a:pPr>
            <a:r>
              <a:rPr lang="en-IE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https://munster.gaa.ie/clubs/munstergaa-development-grants/</a:t>
            </a:r>
            <a:endParaRPr lang="en-IE" dirty="0">
              <a:solidFill>
                <a:srgbClr val="0070C0"/>
              </a:solidFill>
            </a:endParaRPr>
          </a:p>
          <a:p>
            <a:r>
              <a:rPr lang="en-IE" dirty="0">
                <a:solidFill>
                  <a:schemeClr val="tx1"/>
                </a:solidFill>
              </a:rPr>
              <a:t>Complete application form and provide supporting documents requested such as; </a:t>
            </a:r>
          </a:p>
          <a:p>
            <a:pPr marL="0" indent="0">
              <a:buNone/>
            </a:pPr>
            <a:r>
              <a:rPr lang="en-IE" dirty="0">
                <a:solidFill>
                  <a:schemeClr val="tx1"/>
                </a:solidFill>
              </a:rPr>
              <a:t>	A) Invoices and Bank Statement showing proof of payment.</a:t>
            </a:r>
          </a:p>
          <a:p>
            <a:pPr marL="0" indent="0">
              <a:buNone/>
            </a:pPr>
            <a:r>
              <a:rPr lang="en-IE" dirty="0">
                <a:solidFill>
                  <a:schemeClr val="tx1"/>
                </a:solidFill>
              </a:rPr>
              <a:t>	B) Club deeds which will confirm the trustees are compliant with general rule.</a:t>
            </a:r>
          </a:p>
          <a:p>
            <a:pPr marL="0" indent="0">
              <a:buNone/>
            </a:pPr>
            <a:r>
              <a:rPr lang="en-IE" dirty="0">
                <a:solidFill>
                  <a:schemeClr val="tx1"/>
                </a:solidFill>
              </a:rPr>
              <a:t>	C) Copy of the club’s safety statement and child safe guarding policy.</a:t>
            </a:r>
          </a:p>
          <a:p>
            <a:pPr marL="0" indent="0">
              <a:buNone/>
            </a:pPr>
            <a:r>
              <a:rPr lang="en-IE" dirty="0">
                <a:solidFill>
                  <a:schemeClr val="tx1"/>
                </a:solidFill>
              </a:rPr>
              <a:t>	D) Confirmation of any additional grant aid such as Sport capital funding or County Council grants. </a:t>
            </a:r>
            <a:r>
              <a:rPr lang="en-IE" i="1" dirty="0">
                <a:solidFill>
                  <a:schemeClr val="tx1"/>
                </a:solidFill>
              </a:rPr>
              <a:t>(clubs can submit the total 	      expenditure of the project, no club will be penalised for availing of additional grant aid from other sources)</a:t>
            </a:r>
          </a:p>
          <a:p>
            <a:pPr marL="0" indent="0">
              <a:buNone/>
            </a:pPr>
            <a:r>
              <a:rPr lang="en-IE" dirty="0">
                <a:solidFill>
                  <a:schemeClr val="tx1"/>
                </a:solidFill>
              </a:rPr>
              <a:t>	E) The relevant certification is required on all building and electrical works to ensure the works meet industry 		        	    	  	     standards. </a:t>
            </a:r>
          </a:p>
          <a:p>
            <a:r>
              <a:rPr lang="en-IE" dirty="0">
                <a:solidFill>
                  <a:schemeClr val="tx1"/>
                </a:solidFill>
              </a:rPr>
              <a:t>Once complete submit the applications to your county board for sign off by the relevant officers before the closing date of Friday 29</a:t>
            </a:r>
            <a:r>
              <a:rPr lang="en-IE" baseline="30000" dirty="0">
                <a:solidFill>
                  <a:schemeClr val="tx1"/>
                </a:solidFill>
              </a:rPr>
              <a:t>th</a:t>
            </a:r>
            <a:r>
              <a:rPr lang="en-IE" dirty="0">
                <a:solidFill>
                  <a:schemeClr val="tx1"/>
                </a:solidFill>
              </a:rPr>
              <a:t> of September. Where possible clubs can submit their safety statements, child safeguarding policies &amp; folio details via email to the relevant county officers. </a:t>
            </a:r>
            <a:endParaRPr lang="en-IE" dirty="0"/>
          </a:p>
          <a:p>
            <a:pPr marL="0" indent="0">
              <a:buNone/>
            </a:pPr>
            <a:r>
              <a:rPr lang="en-IE" sz="2300" b="1" dirty="0"/>
              <a:t>To Qualify </a:t>
            </a:r>
          </a:p>
          <a:p>
            <a:r>
              <a:rPr lang="en-IE" dirty="0">
                <a:solidFill>
                  <a:schemeClr val="tx1"/>
                </a:solidFill>
              </a:rPr>
              <a:t>Properties must be vested in the GAA – provide file plan folio of property.</a:t>
            </a:r>
          </a:p>
          <a:p>
            <a:r>
              <a:rPr lang="en-IE" dirty="0">
                <a:solidFill>
                  <a:schemeClr val="tx1"/>
                </a:solidFill>
              </a:rPr>
              <a:t>The works must be complete and paid for before submitting an application. </a:t>
            </a:r>
          </a:p>
          <a:p>
            <a:r>
              <a:rPr lang="en-IE" dirty="0">
                <a:solidFill>
                  <a:schemeClr val="tx1"/>
                </a:solidFill>
              </a:rPr>
              <a:t>Applications must meet the minimum expenditure threshold to qualify (Expenditure can be accumulated over 3 years).</a:t>
            </a:r>
          </a:p>
          <a:p>
            <a:r>
              <a:rPr lang="en-IE" dirty="0">
                <a:solidFill>
                  <a:schemeClr val="tx1"/>
                </a:solidFill>
              </a:rPr>
              <a:t>Cash payments are excluded from the scheme.</a:t>
            </a:r>
          </a:p>
          <a:p>
            <a:r>
              <a:rPr lang="en-IE" dirty="0">
                <a:solidFill>
                  <a:schemeClr val="tx1"/>
                </a:solidFill>
              </a:rPr>
              <a:t>Grants will not be paid in the absence of any of the above documentation. </a:t>
            </a:r>
          </a:p>
          <a:p>
            <a:pPr marL="0" indent="0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099019878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1464</TotalTime>
  <Words>1201</Words>
  <Application>Microsoft Office PowerPoint</Application>
  <PresentationFormat>Widescreen</PresentationFormat>
  <Paragraphs>150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Century Gothic</vt:lpstr>
      <vt:lpstr>Source Sans Pro</vt:lpstr>
      <vt:lpstr>Times New Roman</vt:lpstr>
      <vt:lpstr>Wingdings 3</vt:lpstr>
      <vt:lpstr>Wisp</vt:lpstr>
      <vt:lpstr>GAA Club Development Grant Scheme</vt:lpstr>
      <vt:lpstr>Overall Aim of the Scheme</vt:lpstr>
      <vt:lpstr>Scheme Budget</vt:lpstr>
      <vt:lpstr>Scheme Categories</vt:lpstr>
      <vt:lpstr>Statutory Categories vs Category 5</vt:lpstr>
      <vt:lpstr>Expenditure Ceilings and Max Grant</vt:lpstr>
      <vt:lpstr>Category 5 Sub-Categories</vt:lpstr>
      <vt:lpstr>Category 6: Property Ownership</vt:lpstr>
      <vt:lpstr>How to apply </vt:lpstr>
      <vt:lpstr>Completing the form</vt:lpstr>
      <vt:lpstr>File Plan Folio</vt:lpstr>
      <vt:lpstr>Relevant County Officers </vt:lpstr>
      <vt:lpstr>The process</vt:lpstr>
      <vt:lpstr>Míle Buíochas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Kieran Leddy</dc:creator>
  <cp:lastModifiedBy>Ed Donnelly Munster</cp:lastModifiedBy>
  <cp:revision>34</cp:revision>
  <dcterms:created xsi:type="dcterms:W3CDTF">2016-04-28T16:45:49Z</dcterms:created>
  <dcterms:modified xsi:type="dcterms:W3CDTF">2023-09-28T07:48:22Z</dcterms:modified>
</cp:coreProperties>
</file>